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2.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73" r:id="rId4"/>
    <p:sldId id="259" r:id="rId5"/>
    <p:sldId id="265" r:id="rId6"/>
    <p:sldId id="264" r:id="rId7"/>
    <p:sldId id="274" r:id="rId8"/>
    <p:sldId id="276" r:id="rId9"/>
    <p:sldId id="284" r:id="rId10"/>
    <p:sldId id="266" r:id="rId11"/>
    <p:sldId id="277" r:id="rId12"/>
    <p:sldId id="295" r:id="rId13"/>
    <p:sldId id="260" r:id="rId14"/>
    <p:sldId id="267" r:id="rId15"/>
    <p:sldId id="290" r:id="rId16"/>
    <p:sldId id="268" r:id="rId17"/>
    <p:sldId id="278" r:id="rId18"/>
    <p:sldId id="279" r:id="rId19"/>
    <p:sldId id="261" r:id="rId20"/>
    <p:sldId id="269" r:id="rId21"/>
    <p:sldId id="281" r:id="rId22"/>
    <p:sldId id="280" r:id="rId23"/>
    <p:sldId id="291" r:id="rId24"/>
    <p:sldId id="282" r:id="rId25"/>
    <p:sldId id="283" r:id="rId26"/>
    <p:sldId id="270" r:id="rId27"/>
    <p:sldId id="285" r:id="rId28"/>
    <p:sldId id="286" r:id="rId29"/>
    <p:sldId id="262" r:id="rId30"/>
    <p:sldId id="271" r:id="rId31"/>
    <p:sldId id="272" r:id="rId32"/>
    <p:sldId id="263" r:id="rId33"/>
    <p:sldId id="288" r:id="rId34"/>
    <p:sldId id="292" r:id="rId35"/>
    <p:sldId id="294" r:id="rId36"/>
    <p:sldId id="293" r:id="rId37"/>
    <p:sldId id="289" r:id="rId38"/>
    <p:sldId id="296" r:id="rId39"/>
    <p:sldId id="297" r:id="rId40"/>
    <p:sldId id="298" r:id="rId41"/>
    <p:sldId id="299" r:id="rId42"/>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4"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59" autoAdjust="0"/>
    <p:restoredTop sz="85429" autoAdjust="0"/>
  </p:normalViewPr>
  <p:slideViewPr>
    <p:cSldViewPr snapToGrid="0">
      <p:cViewPr>
        <p:scale>
          <a:sx n="100" d="100"/>
          <a:sy n="100" d="100"/>
        </p:scale>
        <p:origin x="96"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00:21:12.096" idx="1">
    <p:pos x="1914" y="1666"/>
    <p:text>à modifier ou spécifier</p:text>
    <p:extLst>
      <p:ext uri="{C676402C-5697-4E1C-873F-D02D1690AC5C}">
        <p15:threadingInfo xmlns:p15="http://schemas.microsoft.com/office/powerpoint/2012/main" timeZoneBias="-120"/>
      </p:ext>
    </p:extLst>
  </p:cm>
  <p:cm authorId="1" dt="2020-08-19T00:21:20.467" idx="2">
    <p:pos x="10" y="10"/>
    <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8-22T23:59:20.999" idx="3">
    <p:pos x="2448" y="1938"/>
    <p:text>é regarder pourquoi pas choisi exactement dans le rapport tyiquement</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8-23T02:56:12.554" idx="4">
    <p:pos x="2046" y="1740"/>
    <p:text>à commenter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22/08/2020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rn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17</a:t>
            </a:fld>
            <a:endParaRPr lang="en-CH"/>
          </a:p>
        </p:txBody>
      </p:sp>
    </p:spTree>
    <p:extLst>
      <p:ext uri="{BB962C8B-B14F-4D97-AF65-F5344CB8AC3E}">
        <p14:creationId xmlns:p14="http://schemas.microsoft.com/office/powerpoint/2010/main" val="3452182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21</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23</a:t>
            </a:fld>
            <a:endParaRPr lang="en-CH"/>
          </a:p>
        </p:txBody>
      </p:sp>
    </p:spTree>
    <p:extLst>
      <p:ext uri="{BB962C8B-B14F-4D97-AF65-F5344CB8AC3E}">
        <p14:creationId xmlns:p14="http://schemas.microsoft.com/office/powerpoint/2010/main" val="38797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a:p>
            <a:endParaRPr lang="fr-FR" dirty="0"/>
          </a:p>
          <a:p>
            <a:r>
              <a:rPr lang="fr-FR" dirty="0"/>
              <a:t>Pour Taille mise en place d’une signature globale (signe toutes les clés chiffrées à la fin + message chiffré)</a:t>
            </a:r>
          </a:p>
          <a:p>
            <a:endParaRPr lang="fr-FR" dirty="0"/>
          </a:p>
          <a:p>
            <a:r>
              <a:rPr lang="fr-FR" dirty="0"/>
              <a:t>Spécifique implémentation : Relire et tester plus en profondeur, typiquement </a:t>
            </a:r>
            <a:r>
              <a:rPr lang="fr-FR" dirty="0" err="1"/>
              <a:t>modif</a:t>
            </a:r>
            <a:r>
              <a:rPr lang="fr-FR" dirty="0"/>
              <a:t> sur la signature faite avant la présentation…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tout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33</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35</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vite fait de Signal aussi pour la messagerie instantanée</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4</a:t>
            </a:fld>
            <a:endParaRPr lang="en-CH"/>
          </a:p>
        </p:txBody>
      </p:sp>
    </p:spTree>
    <p:extLst>
      <p:ext uri="{BB962C8B-B14F-4D97-AF65-F5344CB8AC3E}">
        <p14:creationId xmlns:p14="http://schemas.microsoft.com/office/powerpoint/2010/main" val="411060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r>
              <a:rPr lang="fr-FR" dirty="0"/>
              <a:t>- Utilisation globale -&gt; possibilité de chiffrer des documents et autres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000000"/>
                </a:solidFill>
                <a:latin typeface="SFRM1095"/>
              </a:rPr>
              <a:t>A </a:t>
            </a:r>
            <a:r>
              <a:rPr lang="fr-FR" sz="1800" b="0" i="0" u="none" strike="noStrike" baseline="0" dirty="0" err="1">
                <a:solidFill>
                  <a:srgbClr val="000000"/>
                </a:solidFill>
                <a:latin typeface="SFRM1095"/>
              </a:rPr>
              <a:t>Forward</a:t>
            </a:r>
            <a:r>
              <a:rPr lang="fr-FR" sz="1800" b="0" i="0" u="none" strike="noStrike" baseline="0" dirty="0">
                <a:solidFill>
                  <a:srgbClr val="000000"/>
                </a:solidFill>
                <a:latin typeface="SFRM1095"/>
              </a:rPr>
              <a:t>-Secure Public-Key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 Scheme, cette primitive présente un</a:t>
            </a:r>
          </a:p>
          <a:p>
            <a:pPr algn="l"/>
            <a:r>
              <a:rPr lang="fr-FR" sz="1800" b="0" i="0" u="none" strike="noStrike" baseline="0" dirty="0">
                <a:solidFill>
                  <a:srgbClr val="000000"/>
                </a:solidFill>
                <a:latin typeface="SFRM1095"/>
              </a:rPr>
              <a:t>schéma de </a:t>
            </a:r>
            <a:r>
              <a:rPr lang="fr-FR" sz="1800" b="0" i="0" u="none" strike="noStrike" baseline="0" dirty="0" err="1">
                <a:solidFill>
                  <a:srgbClr val="000000"/>
                </a:solidFill>
                <a:latin typeface="SFTI1095"/>
              </a:rPr>
              <a:t>hierarchical</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identity</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based</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encryption</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qui permet de restreindre le problème</a:t>
            </a:r>
          </a:p>
          <a:p>
            <a:pPr algn="l"/>
            <a:r>
              <a:rPr lang="fr-FR" sz="1800" b="0" i="0" u="none" strike="noStrike" baseline="0" dirty="0">
                <a:solidFill>
                  <a:srgbClr val="000000"/>
                </a:solidFill>
                <a:latin typeface="SFRM1095"/>
              </a:rPr>
              <a:t>de </a:t>
            </a:r>
            <a:r>
              <a:rPr lang="fr-FR" sz="1800" b="0" i="0" u="none" strike="noStrike" baseline="0" dirty="0">
                <a:solidFill>
                  <a:srgbClr val="000000"/>
                </a:solidFill>
                <a:latin typeface="SFTI1095"/>
              </a:rPr>
              <a:t>key </a:t>
            </a:r>
            <a:r>
              <a:rPr lang="fr-FR" sz="1800" b="0" i="0" u="none" strike="noStrike" baseline="0" dirty="0" err="1">
                <a:solidFill>
                  <a:srgbClr val="000000"/>
                </a:solidFill>
                <a:latin typeface="SFTI1095"/>
              </a:rPr>
              <a:t>escrow</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partiellement. Et la sécurité atteinte est CPA sûre et d’ailleurs moins</a:t>
            </a:r>
          </a:p>
          <a:p>
            <a:pPr algn="l"/>
            <a:r>
              <a:rPr lang="fr-FR" sz="1800" b="0" i="0" u="none" strike="noStrike" baseline="0" dirty="0">
                <a:solidFill>
                  <a:srgbClr val="000000"/>
                </a:solidFill>
                <a:latin typeface="SFRM1095"/>
              </a:rPr>
              <a:t>sécurisée que certains schémas dans le </a:t>
            </a:r>
            <a:r>
              <a:rPr lang="fr-FR" sz="1800" b="0" i="0" u="none" strike="noStrike" baseline="0" dirty="0" err="1">
                <a:solidFill>
                  <a:srgbClr val="000000"/>
                </a:solidFill>
                <a:latin typeface="SFTI1095"/>
              </a:rPr>
              <a:t>Random</a:t>
            </a:r>
            <a:r>
              <a:rPr lang="fr-FR" sz="1800" b="0" i="0" u="none" strike="noStrike" baseline="0" dirty="0">
                <a:solidFill>
                  <a:srgbClr val="000000"/>
                </a:solidFill>
                <a:latin typeface="SFTI1095"/>
              </a:rPr>
              <a:t> Oracle Model</a:t>
            </a:r>
            <a:r>
              <a:rPr lang="fr-FR" sz="1800" b="0" i="0" u="none" strike="noStrike" baseline="0" dirty="0">
                <a:solidFill>
                  <a:srgbClr val="000000"/>
                </a:solidFill>
                <a:latin typeface="SFRM1095"/>
              </a:rPr>
              <a:t>. Ils introduisent aussi un concept de Binary </a:t>
            </a:r>
            <a:r>
              <a:rPr lang="fr-FR" sz="1800" b="0" i="0" u="none" strike="noStrike" baseline="0" dirty="0" err="1">
                <a:solidFill>
                  <a:srgbClr val="000000"/>
                </a:solidFill>
                <a:latin typeface="SFRM1095"/>
              </a:rPr>
              <a:t>Tree</a:t>
            </a:r>
            <a:r>
              <a:rPr lang="fr-FR" sz="1800" b="0" i="0" u="none" strike="noStrike" baseline="0" dirty="0">
                <a:solidFill>
                  <a:srgbClr val="000000"/>
                </a:solidFill>
                <a:latin typeface="SFRM1095"/>
              </a:rPr>
              <a:t>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10</a:t>
            </a:fld>
            <a:endParaRPr lang="en-CH"/>
          </a:p>
        </p:txBody>
      </p:sp>
    </p:spTree>
    <p:extLst>
      <p:ext uri="{BB962C8B-B14F-4D97-AF65-F5344CB8AC3E}">
        <p14:creationId xmlns:p14="http://schemas.microsoft.com/office/powerpoint/2010/main" val="126369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Mentionner </a:t>
            </a:r>
            <a:r>
              <a:rPr lang="fr-FR" dirty="0" err="1"/>
              <a:t>pairings</a:t>
            </a:r>
            <a:r>
              <a:rPr lang="fr-FR" dirty="0"/>
              <a:t> rapidement</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12</a:t>
            </a:fld>
            <a:endParaRPr lang="en-CH"/>
          </a:p>
        </p:txBody>
      </p:sp>
    </p:spTree>
    <p:extLst>
      <p:ext uri="{BB962C8B-B14F-4D97-AF65-F5344CB8AC3E}">
        <p14:creationId xmlns:p14="http://schemas.microsoft.com/office/powerpoint/2010/main" val="114695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1508902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22.08.2020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22.08.2020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22.08.2020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32502"/>
            <a:ext cx="9144000" cy="2387600"/>
          </a:xfrm>
        </p:spPr>
        <p:txBody>
          <a:bodyPr/>
          <a:lstStyle/>
          <a:p>
            <a:r>
              <a:rPr lang="fr-CH" dirty="0"/>
              <a:t>Chiffrement</a:t>
            </a:r>
            <a:r>
              <a:rPr lang="de-DE" dirty="0"/>
              <a:t>/</a:t>
            </a:r>
            <a:r>
              <a:rPr lang="fr-CH" dirty="0"/>
              <a:t>signature</a:t>
            </a:r>
            <a:r>
              <a:rPr lang="de-DE" dirty="0"/>
              <a:t> </a:t>
            </a:r>
            <a:r>
              <a:rPr lang="fr-CH" dirty="0"/>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t>Primitives </a:t>
            </a:r>
            <a:r>
              <a:rPr lang="fr-FR" dirty="0"/>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4766B-35FF-4C16-8B35-F3BAC4FA170D}"/>
              </a:ext>
            </a:extLst>
          </p:cNvPr>
          <p:cNvSpPr>
            <a:spLocks noGrp="1"/>
          </p:cNvSpPr>
          <p:nvPr>
            <p:ph type="title"/>
          </p:nvPr>
        </p:nvSpPr>
        <p:spPr/>
        <p:txBody>
          <a:bodyPr/>
          <a:lstStyle/>
          <a:p>
            <a:r>
              <a:rPr lang="fr-FR" dirty="0"/>
              <a:t>Description </a:t>
            </a:r>
            <a:r>
              <a:rPr lang="fr-FR" dirty="0" err="1"/>
              <a:t>Certificateless</a:t>
            </a:r>
            <a:r>
              <a:rPr lang="fr-FR" dirty="0"/>
              <a:t> PKC</a:t>
            </a:r>
          </a:p>
        </p:txBody>
      </p:sp>
      <p:sp>
        <p:nvSpPr>
          <p:cNvPr id="3" name="Espace réservé du contenu 2">
            <a:extLst>
              <a:ext uri="{FF2B5EF4-FFF2-40B4-BE49-F238E27FC236}">
                <a16:creationId xmlns:a16="http://schemas.microsoft.com/office/drawing/2014/main" id="{69AC04C5-05B3-41C4-9CA8-20C5F8596BE3}"/>
              </a:ext>
            </a:extLst>
          </p:cNvPr>
          <p:cNvSpPr>
            <a:spLocks noGrp="1"/>
          </p:cNvSpPr>
          <p:nvPr>
            <p:ph idx="1"/>
          </p:nvPr>
        </p:nvSpPr>
        <p:spPr/>
        <p:txBody>
          <a:bodyPr>
            <a:normAutofit lnSpcReduction="10000"/>
          </a:bodyPr>
          <a:lstStyle/>
          <a:p>
            <a:r>
              <a:rPr lang="fr-FR" dirty="0"/>
              <a:t>Setup</a:t>
            </a:r>
          </a:p>
          <a:p>
            <a:r>
              <a:rPr lang="fr-FR" dirty="0" err="1"/>
              <a:t>Extract</a:t>
            </a:r>
            <a:r>
              <a:rPr lang="fr-FR" dirty="0"/>
              <a:t> Partial </a:t>
            </a:r>
            <a:r>
              <a:rPr lang="fr-FR" dirty="0" err="1"/>
              <a:t>Private</a:t>
            </a:r>
            <a:r>
              <a:rPr lang="fr-FR" dirty="0"/>
              <a:t> Key</a:t>
            </a:r>
          </a:p>
          <a:p>
            <a:endParaRPr lang="fr-FR" dirty="0"/>
          </a:p>
          <a:p>
            <a:r>
              <a:rPr lang="fr-FR" dirty="0"/>
              <a:t>Set Secret Value</a:t>
            </a:r>
          </a:p>
          <a:p>
            <a:r>
              <a:rPr lang="fr-FR" dirty="0"/>
              <a:t>Set </a:t>
            </a:r>
            <a:r>
              <a:rPr lang="fr-FR" dirty="0" err="1"/>
              <a:t>Private</a:t>
            </a:r>
            <a:r>
              <a:rPr lang="fr-FR" dirty="0"/>
              <a:t> Key</a:t>
            </a:r>
          </a:p>
          <a:p>
            <a:r>
              <a:rPr lang="fr-FR" dirty="0"/>
              <a:t>Set Public Key</a:t>
            </a:r>
          </a:p>
          <a:p>
            <a:endParaRPr lang="fr-FR" dirty="0"/>
          </a:p>
          <a:p>
            <a:r>
              <a:rPr lang="fr-FR" dirty="0" err="1"/>
              <a:t>Encrypt</a:t>
            </a:r>
            <a:endParaRPr lang="fr-FR" dirty="0"/>
          </a:p>
          <a:p>
            <a:r>
              <a:rPr lang="fr-FR" dirty="0" err="1"/>
              <a:t>Decrypt</a:t>
            </a:r>
            <a:endParaRPr lang="fr-FR" dirty="0"/>
          </a:p>
        </p:txBody>
      </p:sp>
    </p:spTree>
    <p:extLst>
      <p:ext uri="{BB962C8B-B14F-4D97-AF65-F5344CB8AC3E}">
        <p14:creationId xmlns:p14="http://schemas.microsoft.com/office/powerpoint/2010/main" val="191086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dirty="0"/>
              <a:t>Construction</a:t>
            </a:r>
            <a:endParaRPr lang="fr-FR" dirty="0"/>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t>Choix de construction</a:t>
            </a:r>
            <a:endParaRPr lang="fr-FR" dirty="0"/>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032226" y="1825625"/>
            <a:ext cx="10127547" cy="4351338"/>
          </a:xfrm>
        </p:spPr>
      </p:pic>
    </p:spTree>
    <p:extLst>
      <p:ext uri="{BB962C8B-B14F-4D97-AF65-F5344CB8AC3E}">
        <p14:creationId xmlns:p14="http://schemas.microsoft.com/office/powerpoint/2010/main" val="323872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dirty="0"/>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dirty="0"/>
              <a:t>Table des matières</a:t>
            </a:r>
            <a:endParaRPr lang="en-CH" dirty="0"/>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t>Choix </a:t>
            </a:r>
            <a:r>
              <a:rPr lang="en-US" dirty="0" err="1"/>
              <a:t>importants</a:t>
            </a:r>
            <a:endParaRPr lang="fr-FR" dirty="0"/>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la clé symétrique</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Gestion des secrets</a:t>
            </a:r>
          </a:p>
        </p:txBody>
      </p:sp>
    </p:spTree>
    <p:extLst>
      <p:ext uri="{BB962C8B-B14F-4D97-AF65-F5344CB8AC3E}">
        <p14:creationId xmlns:p14="http://schemas.microsoft.com/office/powerpoint/2010/main" val="19430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t>Pseudo </a:t>
            </a:r>
            <a:r>
              <a:rPr lang="fr-FR" dirty="0" err="1"/>
              <a:t>Forward</a:t>
            </a:r>
            <a:r>
              <a:rPr lang="fr-FR" dirty="0"/>
              <a:t> </a:t>
            </a:r>
            <a:r>
              <a:rPr lang="fr-FR" dirty="0" err="1"/>
              <a:t>Secrecy</a:t>
            </a:r>
            <a:endParaRPr lang="fr-FR" dirty="0"/>
          </a:p>
        </p:txBody>
      </p:sp>
      <p:sp>
        <p:nvSpPr>
          <p:cNvPr id="4" name="Rectangle 3">
            <a:extLst>
              <a:ext uri="{FF2B5EF4-FFF2-40B4-BE49-F238E27FC236}">
                <a16:creationId xmlns:a16="http://schemas.microsoft.com/office/drawing/2014/main" id="{F0062F82-F67E-4D08-B88E-97324C21F258}"/>
              </a:ext>
            </a:extLst>
          </p:cNvPr>
          <p:cNvSpPr/>
          <p:nvPr/>
        </p:nvSpPr>
        <p:spPr>
          <a:xfrm>
            <a:off x="5238009" y="4913290"/>
            <a:ext cx="2271251"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a:t>
            </a:r>
          </a:p>
        </p:txBody>
      </p:sp>
      <p:sp>
        <p:nvSpPr>
          <p:cNvPr id="5" name="Rectangle 4">
            <a:extLst>
              <a:ext uri="{FF2B5EF4-FFF2-40B4-BE49-F238E27FC236}">
                <a16:creationId xmlns:a16="http://schemas.microsoft.com/office/drawing/2014/main" id="{6D0483C8-8C70-4154-9BBB-F26C12D0901A}"/>
              </a:ext>
            </a:extLst>
          </p:cNvPr>
          <p:cNvSpPr/>
          <p:nvPr/>
        </p:nvSpPr>
        <p:spPr>
          <a:xfrm>
            <a:off x="3256627"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5616369"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a:t>
            </a:r>
          </a:p>
        </p:txBody>
      </p:sp>
      <p:sp>
        <p:nvSpPr>
          <p:cNvPr id="7" name="Rectangle 6">
            <a:extLst>
              <a:ext uri="{FF2B5EF4-FFF2-40B4-BE49-F238E27FC236}">
                <a16:creationId xmlns:a16="http://schemas.microsoft.com/office/drawing/2014/main" id="{B30138FB-EA53-4CBD-B613-E3CB7A78B326}"/>
              </a:ext>
            </a:extLst>
          </p:cNvPr>
          <p:cNvSpPr/>
          <p:nvPr/>
        </p:nvSpPr>
        <p:spPr>
          <a:xfrm>
            <a:off x="6810987" y="2989620"/>
            <a:ext cx="1592826" cy="5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3" name="Rectangle 2">
            <a:extLst>
              <a:ext uri="{FF2B5EF4-FFF2-40B4-BE49-F238E27FC236}">
                <a16:creationId xmlns:a16="http://schemas.microsoft.com/office/drawing/2014/main" id="{439E6850-3F4E-4971-861A-4383524D708A}"/>
              </a:ext>
            </a:extLst>
          </p:cNvPr>
          <p:cNvSpPr/>
          <p:nvPr/>
        </p:nvSpPr>
        <p:spPr>
          <a:xfrm>
            <a:off x="4289017" y="3053531"/>
            <a:ext cx="165181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PPK</a:t>
            </a:r>
          </a:p>
        </p:txBody>
      </p:sp>
      <p:cxnSp>
        <p:nvCxnSpPr>
          <p:cNvPr id="9" name="Connecteur droit avec flèche 8">
            <a:extLst>
              <a:ext uri="{FF2B5EF4-FFF2-40B4-BE49-F238E27FC236}">
                <a16:creationId xmlns:a16="http://schemas.microsoft.com/office/drawing/2014/main" id="{5F103A8A-A42E-4BB8-A8C3-3560327E5BDD}"/>
              </a:ext>
            </a:extLst>
          </p:cNvPr>
          <p:cNvCxnSpPr>
            <a:cxnSpLocks/>
            <a:endCxn id="3" idx="0"/>
          </p:cNvCxnSpPr>
          <p:nvPr/>
        </p:nvCxnSpPr>
        <p:spPr>
          <a:xfrm>
            <a:off x="5114925" y="2132759"/>
            <a:ext cx="1" cy="9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0742310-4654-4CF8-BF17-78428F537C83}"/>
              </a:ext>
            </a:extLst>
          </p:cNvPr>
          <p:cNvCxnSpPr>
            <a:cxnSpLocks/>
            <a:stCxn id="5" idx="3"/>
            <a:endCxn id="6" idx="1"/>
          </p:cNvCxnSpPr>
          <p:nvPr/>
        </p:nvCxnSpPr>
        <p:spPr>
          <a:xfrm>
            <a:off x="4593814" y="2132760"/>
            <a:ext cx="102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321275-ECB7-44CF-B149-BEDCD63FCC42}"/>
              </a:ext>
            </a:extLst>
          </p:cNvPr>
          <p:cNvCxnSpPr>
            <a:stCxn id="3" idx="3"/>
            <a:endCxn id="7" idx="1"/>
          </p:cNvCxnSpPr>
          <p:nvPr/>
        </p:nvCxnSpPr>
        <p:spPr>
          <a:xfrm flipV="1">
            <a:off x="5940834" y="3269840"/>
            <a:ext cx="8701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72AD2AA-3B87-495A-9360-58F9F5F086BE}"/>
              </a:ext>
            </a:extLst>
          </p:cNvPr>
          <p:cNvCxnSpPr>
            <a:cxnSpLocks/>
            <a:endCxn id="4" idx="0"/>
          </p:cNvCxnSpPr>
          <p:nvPr/>
        </p:nvCxnSpPr>
        <p:spPr>
          <a:xfrm>
            <a:off x="6373635" y="3269840"/>
            <a:ext cx="0" cy="164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6B2042D-E941-4CDF-83E4-CD9490CED951}"/>
              </a:ext>
            </a:extLst>
          </p:cNvPr>
          <p:cNvCxnSpPr/>
          <p:nvPr/>
        </p:nvCxnSpPr>
        <p:spPr>
          <a:xfrm>
            <a:off x="1295400" y="4913290"/>
            <a:ext cx="56197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58C4DFDF-0C21-469A-8E82-703C12EC9474}"/>
              </a:ext>
            </a:extLst>
          </p:cNvPr>
          <p:cNvCxnSpPr>
            <a:cxnSpLocks/>
          </p:cNvCxnSpPr>
          <p:nvPr/>
        </p:nvCxnSpPr>
        <p:spPr>
          <a:xfrm>
            <a:off x="1276350" y="5345909"/>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D93E3A-93DD-42AE-82EB-DFF3D3990FE3}"/>
              </a:ext>
            </a:extLst>
          </p:cNvPr>
          <p:cNvSpPr txBox="1"/>
          <p:nvPr/>
        </p:nvSpPr>
        <p:spPr>
          <a:xfrm>
            <a:off x="1914525" y="4728624"/>
            <a:ext cx="1133474" cy="369332"/>
          </a:xfrm>
          <a:prstGeom prst="rect">
            <a:avLst/>
          </a:prstGeom>
          <a:noFill/>
        </p:spPr>
        <p:txBody>
          <a:bodyPr wrap="square" rtlCol="0">
            <a:spAutoFit/>
          </a:bodyPr>
          <a:lstStyle/>
          <a:p>
            <a:r>
              <a:rPr lang="fr-FR" dirty="0"/>
              <a:t>= Protégé</a:t>
            </a:r>
          </a:p>
        </p:txBody>
      </p:sp>
      <p:sp>
        <p:nvSpPr>
          <p:cNvPr id="36" name="ZoneTexte 35">
            <a:extLst>
              <a:ext uri="{FF2B5EF4-FFF2-40B4-BE49-F238E27FC236}">
                <a16:creationId xmlns:a16="http://schemas.microsoft.com/office/drawing/2014/main" id="{294014F3-E27B-4061-956D-FBB915700E4E}"/>
              </a:ext>
            </a:extLst>
          </p:cNvPr>
          <p:cNvSpPr txBox="1"/>
          <p:nvPr/>
        </p:nvSpPr>
        <p:spPr>
          <a:xfrm>
            <a:off x="1914525" y="5161243"/>
            <a:ext cx="1647825" cy="369332"/>
          </a:xfrm>
          <a:prstGeom prst="rect">
            <a:avLst/>
          </a:prstGeom>
          <a:noFill/>
        </p:spPr>
        <p:txBody>
          <a:bodyPr wrap="square" rtlCol="0">
            <a:spAutoFit/>
          </a:bodyPr>
          <a:lstStyle/>
          <a:p>
            <a:r>
              <a:rPr lang="fr-FR" dirty="0"/>
              <a:t>= Non Protégé</a:t>
            </a:r>
          </a:p>
        </p:txBody>
      </p:sp>
    </p:spTree>
    <p:extLst>
      <p:ext uri="{BB962C8B-B14F-4D97-AF65-F5344CB8AC3E}">
        <p14:creationId xmlns:p14="http://schemas.microsoft.com/office/powerpoint/2010/main" val="320143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t>Gestion des secrets</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Secrets chiffrés à l’aide d’un mot de passe fourni par l’utilisateur</a:t>
            </a:r>
          </a:p>
          <a:p>
            <a:endParaRPr lang="fr-FR" dirty="0"/>
          </a:p>
          <a:p>
            <a:r>
              <a:rPr lang="fr-FR" dirty="0"/>
              <a:t>Gardes toutes les clés privées générées au fil du temps</a:t>
            </a:r>
          </a:p>
          <a:p>
            <a:endParaRPr lang="fr-FR" dirty="0"/>
          </a:p>
          <a:p>
            <a:r>
              <a:rPr lang="fr-FR" dirty="0"/>
              <a:t>Chiffrer à la fin de la transaction et stocké</a:t>
            </a:r>
          </a:p>
          <a:p>
            <a:endParaRPr lang="fr-FR" dirty="0"/>
          </a:p>
          <a:p>
            <a:r>
              <a:rPr lang="fr-FR" dirty="0"/>
              <a:t>Améliorations possibles pour éviter </a:t>
            </a:r>
            <a:r>
              <a:rPr lang="fr-FR" dirty="0" err="1"/>
              <a:t>leak</a:t>
            </a:r>
            <a:r>
              <a:rPr lang="fr-FR" dirty="0"/>
              <a:t> de données</a:t>
            </a:r>
          </a:p>
        </p:txBody>
      </p:sp>
    </p:spTree>
    <p:extLst>
      <p:ext uri="{BB962C8B-B14F-4D97-AF65-F5344CB8AC3E}">
        <p14:creationId xmlns:p14="http://schemas.microsoft.com/office/powerpoint/2010/main" val="89448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371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dirty="0"/>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dirty="0"/>
              <a:t>Introduction</a:t>
            </a:r>
            <a:endParaRPr lang="fr-FR" dirty="0"/>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 moins problématiques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du message chiffré</a:t>
            </a:r>
          </a:p>
          <a:p>
            <a:pPr marL="0" indent="0">
              <a:buNone/>
            </a:pPr>
            <a:endParaRPr lang="fr-FR" dirty="0"/>
          </a:p>
        </p:txBody>
      </p:sp>
    </p:spTree>
    <p:extLst>
      <p:ext uri="{BB962C8B-B14F-4D97-AF65-F5344CB8AC3E}">
        <p14:creationId xmlns:p14="http://schemas.microsoft.com/office/powerpoint/2010/main" val="40813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dirty="0"/>
              <a:t>Conclusion</a:t>
            </a:r>
            <a:endParaRPr lang="fr-FR" dirty="0"/>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est vieux et cassé, utilisation d’une sérialisation plus récente</a:t>
            </a:r>
          </a:p>
          <a:p>
            <a:endParaRPr lang="fr-FR" dirty="0"/>
          </a:p>
          <a:p>
            <a:r>
              <a:rPr lang="fr-FR" dirty="0"/>
              <a:t>Pour le contenu des message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dirty="0"/>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43786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t>Principes mathématiques</a:t>
            </a:r>
          </a:p>
        </p:txBody>
      </p:sp>
      <p:pic>
        <p:nvPicPr>
          <p:cNvPr id="9" name="Espace réservé du contenu 8">
            <a:extLst>
              <a:ext uri="{FF2B5EF4-FFF2-40B4-BE49-F238E27FC236}">
                <a16:creationId xmlns:a16="http://schemas.microsoft.com/office/drawing/2014/main" id="{BCB724A5-3804-4769-86C3-136584F521B6}"/>
              </a:ext>
            </a:extLst>
          </p:cNvPr>
          <p:cNvPicPr>
            <a:picLocks noGrp="1" noChangeAspect="1"/>
          </p:cNvPicPr>
          <p:nvPr>
            <p:ph idx="1"/>
          </p:nvPr>
        </p:nvPicPr>
        <p:blipFill>
          <a:blip r:embed="rId2"/>
          <a:stretch>
            <a:fillRect/>
          </a:stretch>
        </p:blipFill>
        <p:spPr>
          <a:xfrm>
            <a:off x="297577" y="1776413"/>
            <a:ext cx="9656048" cy="3786187"/>
          </a:xfrm>
        </p:spPr>
      </p:pic>
    </p:spTree>
    <p:extLst>
      <p:ext uri="{BB962C8B-B14F-4D97-AF65-F5344CB8AC3E}">
        <p14:creationId xmlns:p14="http://schemas.microsoft.com/office/powerpoint/2010/main" val="98276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F4DEF-7D2C-4D00-B3D9-ED3CD2B848D2}"/>
              </a:ext>
            </a:extLst>
          </p:cNvPr>
          <p:cNvSpPr>
            <a:spLocks noGrp="1"/>
          </p:cNvSpPr>
          <p:nvPr>
            <p:ph type="title"/>
          </p:nvPr>
        </p:nvSpPr>
        <p:spPr/>
        <p:txBody>
          <a:bodyPr/>
          <a:lstStyle/>
          <a:p>
            <a:r>
              <a:rPr lang="fr-FR" dirty="0"/>
              <a:t>Modèle d’adversaire</a:t>
            </a:r>
          </a:p>
        </p:txBody>
      </p:sp>
      <p:pic>
        <p:nvPicPr>
          <p:cNvPr id="5" name="Espace réservé du contenu 4">
            <a:extLst>
              <a:ext uri="{FF2B5EF4-FFF2-40B4-BE49-F238E27FC236}">
                <a16:creationId xmlns:a16="http://schemas.microsoft.com/office/drawing/2014/main" id="{2668848E-B4B1-4A28-BCD5-B5E72B09E550}"/>
              </a:ext>
            </a:extLst>
          </p:cNvPr>
          <p:cNvPicPr>
            <a:picLocks noGrp="1" noChangeAspect="1"/>
          </p:cNvPicPr>
          <p:nvPr>
            <p:ph idx="1"/>
          </p:nvPr>
        </p:nvPicPr>
        <p:blipFill>
          <a:blip r:embed="rId2"/>
          <a:stretch>
            <a:fillRect/>
          </a:stretch>
        </p:blipFill>
        <p:spPr>
          <a:xfrm>
            <a:off x="962025" y="2341270"/>
            <a:ext cx="8229600" cy="2866656"/>
          </a:xfrm>
        </p:spPr>
      </p:pic>
    </p:spTree>
    <p:extLst>
      <p:ext uri="{BB962C8B-B14F-4D97-AF65-F5344CB8AC3E}">
        <p14:creationId xmlns:p14="http://schemas.microsoft.com/office/powerpoint/2010/main" val="2352005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EC5C7-31BA-47D2-AE06-C0DBB2EB5AD3}"/>
              </a:ext>
            </a:extLst>
          </p:cNvPr>
          <p:cNvSpPr>
            <a:spLocks noGrp="1"/>
          </p:cNvSpPr>
          <p:nvPr>
            <p:ph type="title"/>
          </p:nvPr>
        </p:nvSpPr>
        <p:spPr/>
        <p:txBody>
          <a:bodyPr/>
          <a:lstStyle/>
          <a:p>
            <a:r>
              <a:rPr lang="fr-FR" dirty="0"/>
              <a:t>WOT</a:t>
            </a:r>
          </a:p>
        </p:txBody>
      </p:sp>
      <p:pic>
        <p:nvPicPr>
          <p:cNvPr id="5" name="Espace réservé du contenu 4">
            <a:extLst>
              <a:ext uri="{FF2B5EF4-FFF2-40B4-BE49-F238E27FC236}">
                <a16:creationId xmlns:a16="http://schemas.microsoft.com/office/drawing/2014/main" id="{E0A78532-299C-4FD8-992D-D3D81D96C83C}"/>
              </a:ext>
            </a:extLst>
          </p:cNvPr>
          <p:cNvPicPr>
            <a:picLocks noGrp="1" noChangeAspect="1"/>
          </p:cNvPicPr>
          <p:nvPr>
            <p:ph idx="1"/>
          </p:nvPr>
        </p:nvPicPr>
        <p:blipFill>
          <a:blip r:embed="rId2"/>
          <a:stretch>
            <a:fillRect/>
          </a:stretch>
        </p:blipFill>
        <p:spPr>
          <a:xfrm>
            <a:off x="1528762" y="3301206"/>
            <a:ext cx="9134475" cy="1400175"/>
          </a:xfrm>
        </p:spPr>
      </p:pic>
    </p:spTree>
    <p:extLst>
      <p:ext uri="{BB962C8B-B14F-4D97-AF65-F5344CB8AC3E}">
        <p14:creationId xmlns:p14="http://schemas.microsoft.com/office/powerpoint/2010/main" val="39608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dirty="0"/>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1A51E-ECE3-49ED-9363-24523C826921}"/>
              </a:ext>
            </a:extLst>
          </p:cNvPr>
          <p:cNvSpPr>
            <a:spLocks noGrp="1"/>
          </p:cNvSpPr>
          <p:nvPr>
            <p:ph type="title"/>
          </p:nvPr>
        </p:nvSpPr>
        <p:spPr/>
        <p:txBody>
          <a:bodyPr/>
          <a:lstStyle/>
          <a:p>
            <a:r>
              <a:rPr lang="fr-FR" dirty="0"/>
              <a:t>Signal</a:t>
            </a:r>
          </a:p>
        </p:txBody>
      </p:sp>
      <p:pic>
        <p:nvPicPr>
          <p:cNvPr id="5" name="Espace réservé du contenu 4">
            <a:extLst>
              <a:ext uri="{FF2B5EF4-FFF2-40B4-BE49-F238E27FC236}">
                <a16:creationId xmlns:a16="http://schemas.microsoft.com/office/drawing/2014/main" id="{DA9225F3-A017-417B-8161-241250E8E852}"/>
              </a:ext>
            </a:extLst>
          </p:cNvPr>
          <p:cNvPicPr>
            <a:picLocks noGrp="1" noChangeAspect="1"/>
          </p:cNvPicPr>
          <p:nvPr>
            <p:ph idx="1"/>
          </p:nvPr>
        </p:nvPicPr>
        <p:blipFill>
          <a:blip r:embed="rId2"/>
          <a:stretch>
            <a:fillRect/>
          </a:stretch>
        </p:blipFill>
        <p:spPr>
          <a:xfrm>
            <a:off x="3622197" y="1825625"/>
            <a:ext cx="4947606" cy="4351338"/>
          </a:xfrm>
        </p:spPr>
      </p:pic>
    </p:spTree>
    <p:extLst>
      <p:ext uri="{BB962C8B-B14F-4D97-AF65-F5344CB8AC3E}">
        <p14:creationId xmlns:p14="http://schemas.microsoft.com/office/powerpoint/2010/main" val="1887674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9207-8513-4466-85ED-1832C48F54A8}"/>
              </a:ext>
            </a:extLst>
          </p:cNvPr>
          <p:cNvSpPr>
            <a:spLocks noGrp="1"/>
          </p:cNvSpPr>
          <p:nvPr>
            <p:ph type="title"/>
          </p:nvPr>
        </p:nvSpPr>
        <p:spPr/>
        <p:txBody>
          <a:bodyPr/>
          <a:lstStyle/>
          <a:p>
            <a:r>
              <a:rPr lang="fr-FR" dirty="0" err="1"/>
              <a:t>Reply</a:t>
            </a:r>
            <a:r>
              <a:rPr lang="fr-FR" dirty="0"/>
              <a:t> des mails</a:t>
            </a:r>
          </a:p>
        </p:txBody>
      </p:sp>
      <p:sp>
        <p:nvSpPr>
          <p:cNvPr id="3" name="Espace réservé du contenu 2">
            <a:extLst>
              <a:ext uri="{FF2B5EF4-FFF2-40B4-BE49-F238E27FC236}">
                <a16:creationId xmlns:a16="http://schemas.microsoft.com/office/drawing/2014/main" id="{F969D5E1-F610-4B37-87DA-C226CF647B41}"/>
              </a:ext>
            </a:extLst>
          </p:cNvPr>
          <p:cNvSpPr>
            <a:spLocks noGrp="1"/>
          </p:cNvSpPr>
          <p:nvPr>
            <p:ph idx="1"/>
          </p:nvPr>
        </p:nvSpPr>
        <p:spPr/>
        <p:txBody>
          <a:bodyPr/>
          <a:lstStyle/>
          <a:p>
            <a:r>
              <a:rPr lang="fr-FR" dirty="0"/>
              <a:t>Confiance pour les </a:t>
            </a:r>
            <a:r>
              <a:rPr lang="fr-FR" dirty="0" err="1"/>
              <a:t>reply</a:t>
            </a:r>
            <a:r>
              <a:rPr lang="fr-FR" dirty="0"/>
              <a:t> des mails ?</a:t>
            </a:r>
          </a:p>
          <a:p>
            <a:endParaRPr lang="fr-FR" dirty="0"/>
          </a:p>
          <a:p>
            <a:r>
              <a:rPr lang="fr-FR" dirty="0"/>
              <a:t>Chaine de signature</a:t>
            </a:r>
          </a:p>
        </p:txBody>
      </p:sp>
    </p:spTree>
    <p:extLst>
      <p:ext uri="{BB962C8B-B14F-4D97-AF65-F5344CB8AC3E}">
        <p14:creationId xmlns:p14="http://schemas.microsoft.com/office/powerpoint/2010/main" val="374479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t>PGP</a:t>
            </a:r>
            <a:endParaRPr lang="fr-FR" dirty="0"/>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Sécurité forte</a:t>
            </a:r>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pic>
        <p:nvPicPr>
          <p:cNvPr id="9" name="Image 8" descr="Une image contenant pièce&#10;&#10;Description générée automatiquement">
            <a:extLst>
              <a:ext uri="{FF2B5EF4-FFF2-40B4-BE49-F238E27FC236}">
                <a16:creationId xmlns:a16="http://schemas.microsoft.com/office/drawing/2014/main" id="{F17412E3-D892-47A8-82FE-58F09C62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15" y="1530350"/>
            <a:ext cx="4762500" cy="4962525"/>
          </a:xfrm>
          <a:prstGeom prst="rect">
            <a:avLst/>
          </a:prstGeom>
        </p:spPr>
      </p:pic>
    </p:spTree>
    <p:extLst>
      <p:ext uri="{BB962C8B-B14F-4D97-AF65-F5344CB8AC3E}">
        <p14:creationId xmlns:p14="http://schemas.microsoft.com/office/powerpoint/2010/main" val="323963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t>S/MIME</a:t>
            </a:r>
            <a:endParaRPr lang="fr-FR" dirty="0"/>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a:xfrm>
            <a:off x="838200" y="1825625"/>
            <a:ext cx="6811297" cy="4351338"/>
          </a:xfrm>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pic>
        <p:nvPicPr>
          <p:cNvPr id="5" name="Image 4">
            <a:extLst>
              <a:ext uri="{FF2B5EF4-FFF2-40B4-BE49-F238E27FC236}">
                <a16:creationId xmlns:a16="http://schemas.microsoft.com/office/drawing/2014/main" id="{22D4A117-C2DD-4573-BEE5-08B24AA84512}"/>
              </a:ext>
            </a:extLst>
          </p:cNvPr>
          <p:cNvPicPr>
            <a:picLocks noChangeAspect="1"/>
          </p:cNvPicPr>
          <p:nvPr/>
        </p:nvPicPr>
        <p:blipFill>
          <a:blip r:embed="rId3"/>
          <a:stretch>
            <a:fillRect/>
          </a:stretch>
        </p:blipFill>
        <p:spPr>
          <a:xfrm>
            <a:off x="7728155" y="1690688"/>
            <a:ext cx="4343422" cy="3849329"/>
          </a:xfrm>
          <a:prstGeom prst="rect">
            <a:avLst/>
          </a:prstGeom>
        </p:spPr>
      </p:pic>
    </p:spTree>
    <p:extLst>
      <p:ext uri="{BB962C8B-B14F-4D97-AF65-F5344CB8AC3E}">
        <p14:creationId xmlns:p14="http://schemas.microsoft.com/office/powerpoint/2010/main" val="141249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p:txBody>
          <a:bodyPr/>
          <a:lstStyle/>
          <a:p>
            <a:r>
              <a:rPr lang="fr-FR" dirty="0"/>
              <a:t>Implémentations présentes</a:t>
            </a:r>
          </a:p>
        </p:txBody>
      </p:sp>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838200" y="2141537"/>
            <a:ext cx="10515600" cy="4351338"/>
          </a:xfrm>
        </p:spPr>
        <p:txBody>
          <a:bodyPr/>
          <a:lstStyle/>
          <a:p>
            <a:r>
              <a:rPr lang="fr-FR" dirty="0" err="1"/>
              <a:t>Protonmail</a:t>
            </a:r>
            <a:endParaRPr lang="fr-FR" dirty="0"/>
          </a:p>
          <a:p>
            <a:endParaRPr lang="fr-FR" dirty="0"/>
          </a:p>
          <a:p>
            <a:r>
              <a:rPr lang="fr-FR" dirty="0" err="1"/>
              <a:t>Tutanota</a:t>
            </a:r>
            <a:endParaRPr lang="fr-FR" dirty="0"/>
          </a:p>
          <a:p>
            <a:endParaRPr lang="fr-FR" dirty="0"/>
          </a:p>
          <a:p>
            <a:r>
              <a:rPr lang="fr-FR" dirty="0"/>
              <a:t>Plug-ins</a:t>
            </a: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14" y="2158743"/>
            <a:ext cx="3819525" cy="619125"/>
          </a:xfrm>
          <a:prstGeom prst="rect">
            <a:avLst/>
          </a:prstGeom>
        </p:spPr>
      </p:pic>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337" y="4211279"/>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2332</TotalTime>
  <Words>1148</Words>
  <Application>Microsoft Office PowerPoint</Application>
  <PresentationFormat>Grand écran</PresentationFormat>
  <Paragraphs>218</Paragraphs>
  <Slides>41</Slides>
  <Notes>16</Notes>
  <HiddenSlides>7</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41</vt:i4>
      </vt:variant>
    </vt:vector>
  </HeadingPairs>
  <TitlesOfParts>
    <vt:vector size="47" baseType="lpstr">
      <vt:lpstr>Arial</vt:lpstr>
      <vt:lpstr>Calibri</vt:lpstr>
      <vt:lpstr>Calibri Light</vt:lpstr>
      <vt:lpstr>SFRM1095</vt:lpstr>
      <vt:lpstr>SFTI1095</vt:lpstr>
      <vt:lpstr>Thème Office</vt:lpstr>
      <vt:lpstr>Chiffrement/signature d‘emails</vt:lpstr>
      <vt:lpstr>Table des matières</vt:lpstr>
      <vt:lpstr>Introduction</vt:lpstr>
      <vt:lpstr>Recherches</vt:lpstr>
      <vt:lpstr>PGP</vt:lpstr>
      <vt:lpstr>S/MIME</vt:lpstr>
      <vt:lpstr>Propriétés recherchées</vt:lpstr>
      <vt:lpstr>Implémentations présentes</vt:lpstr>
      <vt:lpstr>Attaques</vt:lpstr>
      <vt:lpstr>Primitives analysées</vt:lpstr>
      <vt:lpstr>Explications du choix</vt:lpstr>
      <vt:lpstr>Description Certificateless PKC</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Gestion des secrets</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lpstr>Modèle d’adversaire</vt:lpstr>
      <vt:lpstr>WOT</vt:lpstr>
      <vt:lpstr>Signal</vt:lpstr>
      <vt:lpstr>Reply des mails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Mickael Bonjour</dc:creator>
  <cp:lastModifiedBy>Mickael Bonjour</cp:lastModifiedBy>
  <cp:revision>49</cp:revision>
  <cp:lastPrinted>2020-08-22T22:29:49Z</cp:lastPrinted>
  <dcterms:created xsi:type="dcterms:W3CDTF">2020-08-11T10:03:26Z</dcterms:created>
  <dcterms:modified xsi:type="dcterms:W3CDTF">2020-08-23T00:56:24Z</dcterms:modified>
</cp:coreProperties>
</file>